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332" r:id="rId4"/>
    <p:sldId id="260" r:id="rId5"/>
    <p:sldId id="436" r:id="rId7"/>
    <p:sldId id="358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4" r:id="rId45"/>
    <p:sldId id="433" r:id="rId46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7843" autoAdjust="0"/>
  </p:normalViewPr>
  <p:slideViewPr>
    <p:cSldViewPr snapToGrid="0" showGuides="1">
      <p:cViewPr varScale="1">
        <p:scale>
          <a:sx n="69" d="100"/>
          <a:sy n="69" d="100"/>
        </p:scale>
        <p:origin x="777" y="60"/>
      </p:cViewPr>
      <p:guideLst>
        <p:guide orient="horz" pos="2160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1" Type="http://schemas.openxmlformats.org/officeDocument/2006/relationships/tags" Target="tags/tag226.xml"/><Relationship Id="rId50" Type="http://schemas.openxmlformats.org/officeDocument/2006/relationships/commentAuthors" Target="commentAuthors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4.png"/><Relationship Id="rId6" Type="http://schemas.openxmlformats.org/officeDocument/2006/relationships/tags" Target="../tags/tag73.xml"/><Relationship Id="rId5" Type="http://schemas.openxmlformats.org/officeDocument/2006/relationships/image" Target="../media/image3.png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6.png"/><Relationship Id="rId6" Type="http://schemas.openxmlformats.org/officeDocument/2006/relationships/tags" Target="../tags/tag81.xml"/><Relationship Id="rId5" Type="http://schemas.openxmlformats.org/officeDocument/2006/relationships/image" Target="../media/image5.png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4.png"/><Relationship Id="rId6" Type="http://schemas.openxmlformats.org/officeDocument/2006/relationships/tags" Target="../tags/tag90.xml"/><Relationship Id="rId5" Type="http://schemas.openxmlformats.org/officeDocument/2006/relationships/image" Target="../media/image3.png"/><Relationship Id="rId4" Type="http://schemas.openxmlformats.org/officeDocument/2006/relationships/tags" Target="../tags/tag89.xml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4.png"/><Relationship Id="rId6" Type="http://schemas.openxmlformats.org/officeDocument/2006/relationships/tags" Target="../tags/tag99.xml"/><Relationship Id="rId5" Type="http://schemas.openxmlformats.org/officeDocument/2006/relationships/image" Target="../media/image3.png"/><Relationship Id="rId4" Type="http://schemas.openxmlformats.org/officeDocument/2006/relationships/tags" Target="../tags/tag98.xml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image" Target="../media/image8.png"/><Relationship Id="rId6" Type="http://schemas.openxmlformats.org/officeDocument/2006/relationships/tags" Target="../tags/tag110.xml"/><Relationship Id="rId5" Type="http://schemas.openxmlformats.org/officeDocument/2006/relationships/image" Target="../media/image7.png"/><Relationship Id="rId4" Type="http://schemas.openxmlformats.org/officeDocument/2006/relationships/tags" Target="../tags/tag109.xml"/><Relationship Id="rId3" Type="http://schemas.openxmlformats.org/officeDocument/2006/relationships/image" Target="../media/image1.png"/><Relationship Id="rId2" Type="http://schemas.openxmlformats.org/officeDocument/2006/relationships/tags" Target="../tags/tag108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image" Target="../media/image4.png"/><Relationship Id="rId6" Type="http://schemas.openxmlformats.org/officeDocument/2006/relationships/tags" Target="../tags/tag120.xml"/><Relationship Id="rId5" Type="http://schemas.openxmlformats.org/officeDocument/2006/relationships/image" Target="../media/image3.png"/><Relationship Id="rId4" Type="http://schemas.openxmlformats.org/officeDocument/2006/relationships/tags" Target="../tags/tag119.xml"/><Relationship Id="rId3" Type="http://schemas.openxmlformats.org/officeDocument/2006/relationships/image" Target="../media/image1.png"/><Relationship Id="rId2" Type="http://schemas.openxmlformats.org/officeDocument/2006/relationships/tags" Target="../tags/tag118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image" Target="../media/image4.png"/><Relationship Id="rId6" Type="http://schemas.openxmlformats.org/officeDocument/2006/relationships/tags" Target="../tags/tag129.xml"/><Relationship Id="rId5" Type="http://schemas.openxmlformats.org/officeDocument/2006/relationships/image" Target="../media/image3.png"/><Relationship Id="rId4" Type="http://schemas.openxmlformats.org/officeDocument/2006/relationships/tags" Target="../tags/tag128.xml"/><Relationship Id="rId3" Type="http://schemas.openxmlformats.org/officeDocument/2006/relationships/image" Target="../media/image1.png"/><Relationship Id="rId2" Type="http://schemas.openxmlformats.org/officeDocument/2006/relationships/tags" Target="../tags/tag127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image" Target="../media/image4.png"/><Relationship Id="rId6" Type="http://schemas.openxmlformats.org/officeDocument/2006/relationships/tags" Target="../tags/tag137.xml"/><Relationship Id="rId5" Type="http://schemas.openxmlformats.org/officeDocument/2006/relationships/image" Target="../media/image3.png"/><Relationship Id="rId4" Type="http://schemas.openxmlformats.org/officeDocument/2006/relationships/tags" Target="../tags/tag136.xml"/><Relationship Id="rId3" Type="http://schemas.openxmlformats.org/officeDocument/2006/relationships/image" Target="../media/image1.png"/><Relationship Id="rId2" Type="http://schemas.openxmlformats.org/officeDocument/2006/relationships/tags" Target="../tags/tag135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image" Target="../media/image10.png"/><Relationship Id="rId6" Type="http://schemas.openxmlformats.org/officeDocument/2006/relationships/tags" Target="../tags/tag144.xml"/><Relationship Id="rId5" Type="http://schemas.openxmlformats.org/officeDocument/2006/relationships/image" Target="../media/image9.png"/><Relationship Id="rId4" Type="http://schemas.openxmlformats.org/officeDocument/2006/relationships/tags" Target="../tags/tag143.xml"/><Relationship Id="rId3" Type="http://schemas.openxmlformats.org/officeDocument/2006/relationships/image" Target="../media/image1.png"/><Relationship Id="rId2" Type="http://schemas.openxmlformats.org/officeDocument/2006/relationships/tags" Target="../tags/tag14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image" Target="../media/image4.png"/><Relationship Id="rId6" Type="http://schemas.openxmlformats.org/officeDocument/2006/relationships/tags" Target="../tags/tag154.xml"/><Relationship Id="rId5" Type="http://schemas.openxmlformats.org/officeDocument/2006/relationships/image" Target="../media/image3.png"/><Relationship Id="rId4" Type="http://schemas.openxmlformats.org/officeDocument/2006/relationships/tags" Target="../tags/tag153.xml"/><Relationship Id="rId3" Type="http://schemas.openxmlformats.org/officeDocument/2006/relationships/image" Target="../media/image1.png"/><Relationship Id="rId2" Type="http://schemas.openxmlformats.org/officeDocument/2006/relationships/tags" Target="../tags/tag152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3.png"/><Relationship Id="rId4" Type="http://schemas.openxmlformats.org/officeDocument/2006/relationships/tags" Target="../tags/tag160.xml"/><Relationship Id="rId3" Type="http://schemas.openxmlformats.org/officeDocument/2006/relationships/image" Target="../media/image1.png"/><Relationship Id="rId2" Type="http://schemas.openxmlformats.org/officeDocument/2006/relationships/tags" Target="../tags/tag159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../media/image3.png"/><Relationship Id="rId4" Type="http://schemas.openxmlformats.org/officeDocument/2006/relationships/tags" Target="../tags/tag168.xml"/><Relationship Id="rId3" Type="http://schemas.openxmlformats.org/officeDocument/2006/relationships/image" Target="../media/image1.png"/><Relationship Id="rId2" Type="http://schemas.openxmlformats.org/officeDocument/2006/relationships/tags" Target="../tags/tag167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1.png"/><Relationship Id="rId2" Type="http://schemas.openxmlformats.org/officeDocument/2006/relationships/tags" Target="../tags/tag176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image" Target="../media/image1.png"/><Relationship Id="rId2" Type="http://schemas.openxmlformats.org/officeDocument/2006/relationships/tags" Target="../tags/tag184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image" Target="../media/image1.png"/><Relationship Id="rId2" Type="http://schemas.openxmlformats.org/officeDocument/2006/relationships/tags" Target="../tags/tag19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4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1.png"/><Relationship Id="rId2" Type="http://schemas.openxmlformats.org/officeDocument/2006/relationships/tags" Target="../tags/tag202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10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11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11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12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13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11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13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4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210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../media/image11.png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2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png"/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4.xml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5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1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2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3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4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 dirty="0" err="1">
                <a:sym typeface="+mn-ea"/>
              </a:rPr>
              <a:t>强化学习实践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7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8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dirty="0">
                <a:sym typeface="+mn-ea"/>
              </a:rPr>
              <a:t>强化学习基本概念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8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u="sng" dirty="0">
                <a:solidFill>
                  <a:srgbClr val="FF0000"/>
                </a:solidFill>
                <a:sym typeface="+mn-ea"/>
              </a:rPr>
              <a:t>强化学习的目标和求解工具</a:t>
            </a:r>
            <a:endParaRPr lang="zh-CN" altLang="en-US" sz="2000" u="sng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39" y="1083673"/>
            <a:ext cx="8936205" cy="4726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0" y="2109283"/>
            <a:ext cx="8091941" cy="4497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8931" b="45457"/>
          <a:stretch>
            <a:fillRect/>
          </a:stretch>
        </p:blipFill>
        <p:spPr>
          <a:xfrm>
            <a:off x="277067" y="713509"/>
            <a:ext cx="8936205" cy="16833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7509" t="19946" r="24824" b="66346"/>
          <a:stretch>
            <a:fillRect/>
          </a:stretch>
        </p:blipFill>
        <p:spPr>
          <a:xfrm>
            <a:off x="277067" y="2366308"/>
            <a:ext cx="3678382" cy="744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8931" b="45457"/>
          <a:stretch>
            <a:fillRect/>
          </a:stretch>
        </p:blipFill>
        <p:spPr>
          <a:xfrm>
            <a:off x="277067" y="713509"/>
            <a:ext cx="8936205" cy="16833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75" y="2396836"/>
            <a:ext cx="7597739" cy="4121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67" y="737108"/>
            <a:ext cx="8626642" cy="61561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4" y="722802"/>
            <a:ext cx="8622295" cy="60828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9" y="730161"/>
            <a:ext cx="8237139" cy="59408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BOE: Rewrite as </a:t>
            </a:r>
            <a:r>
              <a:rPr lang="en-US" altLang="zh-CN" sz="3400" i="1" dirty="0">
                <a:solidFill>
                  <a:schemeClr val="bg1"/>
                </a:solidFill>
                <a:effectLst/>
                <a:latin typeface="CMMI10"/>
              </a:rPr>
              <a:t>v 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R10"/>
              </a:rPr>
              <a:t>= </a:t>
            </a:r>
            <a:r>
              <a:rPr lang="en-US" altLang="zh-CN" sz="3400" i="1" dirty="0">
                <a:solidFill>
                  <a:schemeClr val="bg1"/>
                </a:solidFill>
                <a:effectLst/>
                <a:latin typeface="CMMI10"/>
              </a:rPr>
              <a:t>f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R10"/>
              </a:rPr>
              <a:t>(v</a:t>
            </a:r>
            <a:r>
              <a:rPr lang="en-US" altLang="zh-CN" sz="3400" dirty="0">
                <a:solidFill>
                  <a:schemeClr val="bg1"/>
                </a:solidFill>
                <a:latin typeface="CMR10"/>
              </a:rPr>
              <a:t>) -&gt; </a:t>
            </a:r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57" y="881265"/>
            <a:ext cx="7233608" cy="51708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8" y="685136"/>
            <a:ext cx="8808050" cy="57157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1020244"/>
            <a:ext cx="9661184" cy="56576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9" y="864379"/>
            <a:ext cx="9706834" cy="5702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8024" y="105826"/>
            <a:ext cx="110259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3: </a:t>
            </a:r>
            <a:r>
              <a:rPr lang="en-US" altLang="zh-CN" sz="2800" dirty="0">
                <a:solidFill>
                  <a:srgbClr val="002060"/>
                </a:solidFill>
                <a:effectLst/>
                <a:latin typeface="CMSS12"/>
              </a:rPr>
              <a:t>Optimal Policy and Bellman Optimality Equation 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7591" y="1235055"/>
            <a:ext cx="9372599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MSS10"/>
              </a:rPr>
              <a:t>：</a:t>
            </a:r>
            <a:r>
              <a:rPr lang="en-US" altLang="zh-CN" sz="2400" u="sng" dirty="0">
                <a:solidFill>
                  <a:srgbClr val="FF0000"/>
                </a:solidFill>
                <a:latin typeface="CMSS10"/>
              </a:rPr>
              <a:t>optimal state value and optimal policy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Bellman  optimality equation 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BOE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chemeClr val="tx1"/>
                </a:solidFill>
              </a:rPr>
              <a:t>Fixed-point theorem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chemeClr val="tx1"/>
                </a:solidFill>
              </a:rPr>
              <a:t>Fundamental </a:t>
            </a:r>
            <a:r>
              <a:rPr lang="en-US" altLang="zh-CN" sz="2200" dirty="0">
                <a:solidFill>
                  <a:schemeClr val="tx1"/>
                </a:solidFill>
              </a:rPr>
              <a:t>problem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chemeClr val="tx1"/>
                </a:solidFill>
              </a:rPr>
              <a:t>An Algorithm solving the </a:t>
            </a:r>
            <a:r>
              <a:rPr lang="en-US" altLang="zh-CN" sz="2200" dirty="0">
                <a:solidFill>
                  <a:schemeClr val="tx1"/>
                </a:solidFill>
              </a:rPr>
              <a:t>equation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342900" lvl="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200" dirty="0">
                <a:solidFill>
                  <a:schemeClr val="tx1"/>
                </a:solidFill>
              </a:rPr>
              <a:t>Optimality</a:t>
            </a:r>
            <a:r>
              <a:rPr lang="zh-CN" altLang="en-US" sz="2200" dirty="0">
                <a:solidFill>
                  <a:schemeClr val="tx1"/>
                </a:solidFill>
              </a:rPr>
              <a:t>！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9220" y="3358515"/>
            <a:ext cx="4342130" cy="847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1150999"/>
            <a:ext cx="10462534" cy="44600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0" y="991020"/>
            <a:ext cx="9233038" cy="53840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Contraction property of BOE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4" y="1141690"/>
            <a:ext cx="9669916" cy="46564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1113770"/>
            <a:ext cx="10240743" cy="46304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2" y="1197972"/>
            <a:ext cx="8276546" cy="50296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8" y="979762"/>
            <a:ext cx="8759038" cy="53933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6" y="931282"/>
            <a:ext cx="3890322" cy="1402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79" y="3005351"/>
            <a:ext cx="9026949" cy="29213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6" y="931282"/>
            <a:ext cx="3890322" cy="1402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8" y="2798392"/>
            <a:ext cx="8179159" cy="32976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041" y="-1"/>
            <a:ext cx="3624423" cy="1306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8" y="653112"/>
            <a:ext cx="7397077" cy="59450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3" y="800734"/>
            <a:ext cx="8601962" cy="5965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41" y="-1"/>
            <a:ext cx="3624423" cy="13062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8024" y="105826"/>
            <a:ext cx="110259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3: </a:t>
            </a:r>
            <a:r>
              <a:rPr lang="en-US" altLang="zh-CN" sz="2800" dirty="0">
                <a:solidFill>
                  <a:srgbClr val="002060"/>
                </a:solidFill>
                <a:effectLst/>
                <a:latin typeface="CMSS12"/>
              </a:rPr>
              <a:t>Optimal Policy and Bellman Optimality Equation 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7591" y="1235055"/>
            <a:ext cx="9372599" cy="479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MSS10"/>
              </a:rPr>
              <a:t>：</a:t>
            </a:r>
            <a:r>
              <a:rPr lang="en-US" altLang="zh-CN" sz="2400" u="sng" dirty="0">
                <a:solidFill>
                  <a:srgbClr val="FF0000"/>
                </a:solidFill>
                <a:latin typeface="CMSS10"/>
              </a:rPr>
              <a:t>optimal state value and optimal policy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Bellman  optimality equation 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BOE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Introduction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Maximization on the right-hand side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Rewrite as 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v 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= 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f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(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v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)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Contraction mapping theorem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Solution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Optimality 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985" y="4206240"/>
            <a:ext cx="4342130" cy="847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81" y="916335"/>
            <a:ext cx="8119752" cy="42514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23" y="1115344"/>
            <a:ext cx="8492992" cy="22673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17181" y="3982181"/>
            <a:ext cx="8319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Now we understand why we study the BOE. That is because it describes the optimal state value and optimal policy.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97" y="800950"/>
            <a:ext cx="8073976" cy="55939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00" y="836886"/>
            <a:ext cx="8444800" cy="58740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87" y="884080"/>
            <a:ext cx="8371414" cy="53991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42" y="1049685"/>
            <a:ext cx="8556285" cy="534500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5" y="1148182"/>
            <a:ext cx="8453278" cy="505865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4" y="995999"/>
            <a:ext cx="7876349" cy="517569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54" y="1375702"/>
            <a:ext cx="8754364" cy="439757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84" y="1609281"/>
            <a:ext cx="9240102" cy="41888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0" y="896544"/>
            <a:ext cx="2669174" cy="25802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69" y="2086392"/>
            <a:ext cx="8229660" cy="433390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81" y="811401"/>
            <a:ext cx="7866373" cy="57504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 err="1">
                <a:solidFill>
                  <a:srgbClr val="FFFFFF"/>
                </a:solidFill>
                <a:effectLst/>
                <a:latin typeface="CMSS12"/>
              </a:rPr>
              <a:t>Smmary</a:t>
            </a:r>
            <a:endParaRPr lang="en-US" altLang="zh-CN" sz="3400" dirty="0">
              <a:solidFill>
                <a:srgbClr val="FFFFFF"/>
              </a:solidFill>
              <a:effectLst/>
              <a:latin typeface="CMSS1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70" y="1152731"/>
            <a:ext cx="9666709" cy="40773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 err="1">
                <a:solidFill>
                  <a:srgbClr val="FFFFFF"/>
                </a:solidFill>
                <a:effectLst/>
                <a:latin typeface="CMSS12"/>
              </a:rPr>
              <a:t>Smmary</a:t>
            </a:r>
            <a:endParaRPr lang="en-US" altLang="zh-CN" sz="3400" dirty="0">
              <a:solidFill>
                <a:srgbClr val="FFFFFF"/>
              </a:solidFill>
              <a:effectLst/>
              <a:latin typeface="CMSS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1468" y="931177"/>
            <a:ext cx="111736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Questions about the Bellman optimality equation: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Existence: does this equation have solutions?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Yes, by the contraction mapping Theorem </a:t>
            </a:r>
            <a:endParaRPr lang="en-US" altLang="zh-CN" sz="2400" dirty="0">
              <a:solidFill>
                <a:srgbClr val="0000FF"/>
              </a:solidFill>
              <a:effectLst/>
              <a:latin typeface="CMSS10"/>
            </a:endParaRP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Uniqueness: is the solution to this equation unique?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Yes, by the contraction mapping Theorem </a:t>
            </a:r>
            <a:endParaRPr lang="en-US" altLang="zh-CN" sz="2400" dirty="0">
              <a:solidFill>
                <a:srgbClr val="0000FF"/>
              </a:solidFill>
              <a:effectLst/>
              <a:latin typeface="CMSS10"/>
            </a:endParaRP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Algorithm: how to solve this equation?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Iterative algorithm suggested by the contraction mapping Theorem</a:t>
            </a:r>
            <a:endParaRPr lang="en-US" altLang="zh-CN" sz="2400" dirty="0">
              <a:solidFill>
                <a:srgbClr val="0000FF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Optimality: why we study this equation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Because its solution corresponds to the optimal state value and optimal policy.</a:t>
            </a:r>
            <a:endParaRPr lang="en-US" altLang="zh-CN" sz="2400" dirty="0">
              <a:solidFill>
                <a:srgbClr val="0000FF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Finally, we should understand why it is important to study the BOE!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4" y="965817"/>
            <a:ext cx="2669174" cy="2580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20" y="2186645"/>
            <a:ext cx="7845390" cy="39302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4" y="965817"/>
            <a:ext cx="2669174" cy="25802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883" y="2970707"/>
            <a:ext cx="9044054" cy="29670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46" y="917326"/>
            <a:ext cx="2669174" cy="2580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07" y="1289320"/>
            <a:ext cx="9267893" cy="4972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46" y="917326"/>
            <a:ext cx="2669174" cy="25802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00" y="2646861"/>
            <a:ext cx="9120451" cy="21606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Optimal policy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2" y="660455"/>
            <a:ext cx="8542865" cy="608703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0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1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6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7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43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44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49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1.xml><?xml version="1.0" encoding="utf-8"?>
<p:tagLst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5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5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7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8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19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0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0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24.xml><?xml version="1.0" encoding="utf-8"?>
<p:tagLst xmlns:p="http://schemas.openxmlformats.org/presentationml/2006/main">
  <p:tag name="KSO_WM_SLIDE_ITEM_CNT" val="4"/>
</p:tagLst>
</file>

<file path=ppt/tags/tag225.xml><?xml version="1.0" encoding="utf-8"?>
<p:tagLst xmlns:p="http://schemas.openxmlformats.org/presentationml/2006/main">
  <p:tag name="KSO_WM_SLIDE_ITEM_CNT" val="4"/>
</p:tagLst>
</file>

<file path=ppt/tags/tag226.xml><?xml version="1.0" encoding="utf-8"?>
<p:tagLst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64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1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2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7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1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6.xml><?xml version="1.0" encoding="utf-8"?>
<p:tagLst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87.xml><?xml version="1.0" encoding="utf-8"?>
<p:tagLst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8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2354</Words>
  <Application>WPS 演示</Application>
  <PresentationFormat>宽屏</PresentationFormat>
  <Paragraphs>126</Paragraphs>
  <Slides>42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69" baseType="lpstr">
      <vt:lpstr>Arial</vt:lpstr>
      <vt:lpstr>宋体</vt:lpstr>
      <vt:lpstr>Wingdings</vt:lpstr>
      <vt:lpstr>Wingdings</vt:lpstr>
      <vt:lpstr>汉仪旗黑-55简</vt:lpstr>
      <vt:lpstr>黑体-简</vt:lpstr>
      <vt:lpstr>汉仪综艺体简</vt:lpstr>
      <vt:lpstr>苹方-简</vt:lpstr>
      <vt:lpstr>汉仪旗黑-35S</vt:lpstr>
      <vt:lpstr>微软雅黑</vt:lpstr>
      <vt:lpstr>汉仪旗黑</vt:lpstr>
      <vt:lpstr>汉仪旗黑-60S</vt:lpstr>
      <vt:lpstr>Calibri</vt:lpstr>
      <vt:lpstr>Helvetica Neue</vt:lpstr>
      <vt:lpstr>宋体-简</vt:lpstr>
      <vt:lpstr>ChromeSansMM</vt:lpstr>
      <vt:lpstr>Thonburi</vt:lpstr>
      <vt:lpstr>CMSS12</vt:lpstr>
      <vt:lpstr>CMSS10</vt:lpstr>
      <vt:lpstr>CMSY10</vt:lpstr>
      <vt:lpstr>CMMI10</vt:lpstr>
      <vt:lpstr>CMR10</vt:lpstr>
      <vt:lpstr>宋体</vt:lpstr>
      <vt:lpstr>Arial Unicode MS</vt:lpstr>
      <vt:lpstr>微软雅黑</vt:lpstr>
      <vt:lpstr>Office 主题​​</vt:lpstr>
      <vt:lpstr>2_Office 主题​​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duan</cp:lastModifiedBy>
  <cp:revision>159</cp:revision>
  <dcterms:created xsi:type="dcterms:W3CDTF">2024-09-11T03:08:55Z</dcterms:created>
  <dcterms:modified xsi:type="dcterms:W3CDTF">2024-09-11T03:08:55Z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2052-6.10.0.8196</vt:lpwstr>
  </property>
  <property fmtid="{D5CDD505-2E9C-101B-9397-08002B2CF9AE}" pid="3" name="ICV">
    <vt:lpwstr>2714BC2042754196817988410A36725A</vt:lpwstr>
  </property>
</Properties>
</file>